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9" d="100"/>
          <a:sy n="79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4AFE-EF57-4DF1-95D4-96C676645A6E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20EE-BD74-48BB-8739-6D1BFE89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139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4AFE-EF57-4DF1-95D4-96C676645A6E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20EE-BD74-48BB-8739-6D1BFE89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546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4AFE-EF57-4DF1-95D4-96C676645A6E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20EE-BD74-48BB-8739-6D1BFE89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45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4AFE-EF57-4DF1-95D4-96C676645A6E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20EE-BD74-48BB-8739-6D1BFE89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6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4AFE-EF57-4DF1-95D4-96C676645A6E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20EE-BD74-48BB-8739-6D1BFE89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313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4AFE-EF57-4DF1-95D4-96C676645A6E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20EE-BD74-48BB-8739-6D1BFE89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974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4AFE-EF57-4DF1-95D4-96C676645A6E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20EE-BD74-48BB-8739-6D1BFE89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796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4AFE-EF57-4DF1-95D4-96C676645A6E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20EE-BD74-48BB-8739-6D1BFE89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58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4AFE-EF57-4DF1-95D4-96C676645A6E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20EE-BD74-48BB-8739-6D1BFE89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545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4AFE-EF57-4DF1-95D4-96C676645A6E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20EE-BD74-48BB-8739-6D1BFE89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6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4AFE-EF57-4DF1-95D4-96C676645A6E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20EE-BD74-48BB-8739-6D1BFE89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307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14AFE-EF57-4DF1-95D4-96C676645A6E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520EE-BD74-48BB-8739-6D1BFE89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41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accent5">
                <a:lumMod val="60000"/>
                <a:lumOff val="40000"/>
              </a:schemeClr>
            </a:gs>
            <a:gs pos="17000">
              <a:schemeClr val="accent5">
                <a:lumMod val="75000"/>
              </a:schemeClr>
            </a:gs>
            <a:gs pos="64000">
              <a:schemeClr val="accent5">
                <a:lumMod val="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2919" y="525466"/>
            <a:ext cx="8647890" cy="190341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6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第</a:t>
            </a:r>
            <a:r>
              <a:rPr lang="en-US" altLang="ja-JP" sz="36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54</a:t>
            </a:r>
            <a:r>
              <a:rPr lang="ja-JP" altLang="en-US" sz="36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回</a:t>
            </a:r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日本小児腎臓病学会学術集会</a:t>
            </a:r>
            <a: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/>
            </a:r>
            <a:b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</a:br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利益相反 開示</a:t>
            </a:r>
            <a:r>
              <a:rPr lang="en-US" altLang="ja-JP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  <a:ea typeface="ＭＳ Ｐゴシック" panose="020B0600070205080204" pitchFamily="50" charset="-128"/>
              </a:rPr>
              <a:t>発表者名</a:t>
            </a:r>
            <a:r>
              <a:rPr lang="ja-JP" alt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a typeface="ＭＳ Ｐゴシック" panose="020B0600070205080204" pitchFamily="50" charset="-128"/>
              </a:rPr>
              <a:t>：＊</a:t>
            </a:r>
            <a:r>
              <a:rPr lang="ja-JP" alt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  <a:ea typeface="ＭＳ Ｐゴシック" panose="020B0600070205080204" pitchFamily="50" charset="-128"/>
              </a:rPr>
              <a:t>○○○○、〇〇○○、○○○○（＊代表者）</a:t>
            </a:r>
            <a:endParaRPr lang="en-US" altLang="ja-JP" sz="2400" b="1" dirty="0">
              <a:solidFill>
                <a:schemeClr val="accent4">
                  <a:lumMod val="40000"/>
                  <a:lumOff val="60000"/>
                </a:schemeClr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3"/>
          <p:cNvSpPr>
            <a:spLocks noChangeArrowheads="1"/>
          </p:cNvSpPr>
          <p:nvPr/>
        </p:nvSpPr>
        <p:spPr bwMode="auto">
          <a:xfrm>
            <a:off x="0" y="0"/>
            <a:ext cx="78838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kumimoji="0" lang="ja-JP" altLang="en-US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演題発表時、申告すべきＣＯＩ状態</a:t>
            </a:r>
            <a:r>
              <a:rPr kumimoji="0" lang="ja-JP" altLang="en-US" sz="24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</a:t>
            </a:r>
            <a:r>
              <a:rPr lang="ja-JP" altLang="en-US" sz="24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</a:t>
            </a:r>
            <a:r>
              <a:rPr lang="ja-JP" altLang="en-US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る</a:t>
            </a:r>
            <a:r>
              <a:rPr kumimoji="0" lang="ja-JP" altLang="en-US" sz="24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場合</a:t>
            </a:r>
            <a:r>
              <a:rPr kumimoji="0" lang="ja-JP" altLang="en-US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のスライド例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52919" y="2695575"/>
            <a:ext cx="8647890" cy="3691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buFontTx/>
              <a:buNone/>
            </a:pPr>
            <a:r>
              <a:rPr lang="ja-JP" alt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今回の演題に関連して、</a:t>
            </a:r>
            <a:endParaRPr lang="en-US" altLang="ja-JP" b="1" dirty="0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ja-JP" alt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開示すべき利益相反は以下のとおりです。</a:t>
            </a:r>
            <a:endParaRPr lang="en-US" altLang="ja-JP" sz="3200" b="1" dirty="0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1600" b="1" dirty="0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</a:t>
            </a:r>
            <a:endParaRPr lang="en-US" altLang="ja-JP" sz="2000" b="1" dirty="0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000" b="1" dirty="0" smtClean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522397"/>
              </p:ext>
            </p:extLst>
          </p:nvPr>
        </p:nvGraphicFramePr>
        <p:xfrm>
          <a:off x="469900" y="3686668"/>
          <a:ext cx="8237537" cy="2741386"/>
        </p:xfrm>
        <a:graphic>
          <a:graphicData uri="http://schemas.openxmlformats.org/drawingml/2006/table">
            <a:tbl>
              <a:tblPr/>
              <a:tblGrid>
                <a:gridCol w="482600">
                  <a:extLst>
                    <a:ext uri="{9D8B030D-6E8A-4147-A177-3AD203B41FA5}">
                      <a16:colId xmlns="" xmlns:a16="http://schemas.microsoft.com/office/drawing/2014/main" val="2782889239"/>
                    </a:ext>
                  </a:extLst>
                </a:gridCol>
                <a:gridCol w="5448300">
                  <a:extLst>
                    <a:ext uri="{9D8B030D-6E8A-4147-A177-3AD203B41FA5}">
                      <a16:colId xmlns="" xmlns:a16="http://schemas.microsoft.com/office/drawing/2014/main" val="365750703"/>
                    </a:ext>
                  </a:extLst>
                </a:gridCol>
                <a:gridCol w="2306637">
                  <a:extLst>
                    <a:ext uri="{9D8B030D-6E8A-4147-A177-3AD203B41FA5}">
                      <a16:colId xmlns="" xmlns:a16="http://schemas.microsoft.com/office/drawing/2014/main" val="1863375694"/>
                    </a:ext>
                  </a:extLst>
                </a:gridCol>
              </a:tblGrid>
              <a:tr h="68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A.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年間</a:t>
                      </a:r>
                      <a:r>
                        <a:rPr lang="en-US" altLang="ja-JP" sz="2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100 </a:t>
                      </a:r>
                      <a:r>
                        <a:rPr lang="ja-JP" altLang="en-US" sz="2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万円以上の研究資金の提供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なし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80660042"/>
                  </a:ext>
                </a:extLst>
              </a:tr>
              <a:tr h="6685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B.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年間</a:t>
                      </a:r>
                      <a:r>
                        <a:rPr lang="en-US" altLang="ja-JP" sz="2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100 </a:t>
                      </a:r>
                      <a:r>
                        <a:rPr lang="ja-JP" altLang="en-US" sz="2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万円以上のコンサルタント，指導，講演，給与などの収入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○○薬品株式会社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03688019"/>
                  </a:ext>
                </a:extLst>
              </a:tr>
              <a:tr h="6949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C.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年間</a:t>
                      </a:r>
                      <a:r>
                        <a:rPr lang="en-US" altLang="ja-JP" sz="2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100 </a:t>
                      </a:r>
                      <a:r>
                        <a:rPr lang="ja-JP" altLang="en-US" sz="2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万円以上の株・投資信託による利益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バイオ・○○社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98748152"/>
                  </a:ext>
                </a:extLst>
              </a:tr>
              <a:tr h="6502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</a:t>
                      </a:r>
                      <a:r>
                        <a:rPr lang="en-US" altLang="ja-JP" sz="2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.</a:t>
                      </a:r>
                      <a:endParaRPr lang="en-US" sz="2200" b="0" i="0" u="none" strike="noStrike" dirty="0" smtClean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上記</a:t>
                      </a:r>
                      <a:r>
                        <a:rPr lang="en-US" altLang="ja-JP" sz="2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</a:t>
                      </a:r>
                      <a:r>
                        <a:rPr lang="ja-JP" altLang="en-US" sz="22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，</a:t>
                      </a:r>
                      <a:r>
                        <a:rPr lang="en-US" altLang="ja-JP" sz="2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</a:t>
                      </a:r>
                      <a:r>
                        <a:rPr lang="ja-JP" altLang="en-US" sz="22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，</a:t>
                      </a:r>
                      <a:r>
                        <a:rPr lang="en-US" altLang="ja-JP" sz="2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 </a:t>
                      </a:r>
                      <a:r>
                        <a:rPr lang="ja-JP" altLang="en-US" sz="2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のいずれかに該当する健康関連企業に配偶者，子どもが勤務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なし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21871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055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黄緑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黄緑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119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Eisai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Kaori Hirose (広瀬 香) / ［Ｍ］営１</dc:creator>
  <cp:lastModifiedBy>Tomoka Wada</cp:lastModifiedBy>
  <cp:revision>15</cp:revision>
  <dcterms:created xsi:type="dcterms:W3CDTF">2018-04-05T11:29:13Z</dcterms:created>
  <dcterms:modified xsi:type="dcterms:W3CDTF">2019-01-07T00:39:15Z</dcterms:modified>
</cp:coreProperties>
</file>